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65" d="100"/>
          <a:sy n="65" d="100"/>
        </p:scale>
        <p:origin x="96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5C505-1765-441F-8D37-25198B6617D7}" type="datetimeFigureOut">
              <a:rPr lang="pl-PL" smtClean="0"/>
              <a:t>2014-09-26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D23A-22FB-4F1D-BE7B-FA5372A1B0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4443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5C505-1765-441F-8D37-25198B6617D7}" type="datetimeFigureOut">
              <a:rPr lang="pl-PL" smtClean="0"/>
              <a:t>2014-09-26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D23A-22FB-4F1D-BE7B-FA5372A1B0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60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5C505-1765-441F-8D37-25198B6617D7}" type="datetimeFigureOut">
              <a:rPr lang="pl-PL" smtClean="0"/>
              <a:t>2014-09-26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D23A-22FB-4F1D-BE7B-FA5372A1B0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8816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5C505-1765-441F-8D37-25198B6617D7}" type="datetimeFigureOut">
              <a:rPr lang="pl-PL" smtClean="0"/>
              <a:t>2014-09-26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D23A-22FB-4F1D-BE7B-FA5372A1B0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080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5C505-1765-441F-8D37-25198B6617D7}" type="datetimeFigureOut">
              <a:rPr lang="pl-PL" smtClean="0"/>
              <a:t>2014-09-26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D23A-22FB-4F1D-BE7B-FA5372A1B0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5476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5C505-1765-441F-8D37-25198B6617D7}" type="datetimeFigureOut">
              <a:rPr lang="pl-PL" smtClean="0"/>
              <a:t>2014-09-26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D23A-22FB-4F1D-BE7B-FA5372A1B0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4027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5C505-1765-441F-8D37-25198B6617D7}" type="datetimeFigureOut">
              <a:rPr lang="pl-PL" smtClean="0"/>
              <a:t>2014-09-26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D23A-22FB-4F1D-BE7B-FA5372A1B0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5041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5C505-1765-441F-8D37-25198B6617D7}" type="datetimeFigureOut">
              <a:rPr lang="pl-PL" smtClean="0"/>
              <a:t>2014-09-26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D23A-22FB-4F1D-BE7B-FA5372A1B0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4580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5C505-1765-441F-8D37-25198B6617D7}" type="datetimeFigureOut">
              <a:rPr lang="pl-PL" smtClean="0"/>
              <a:t>2014-09-26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D23A-22FB-4F1D-BE7B-FA5372A1B0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0481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5C505-1765-441F-8D37-25198B6617D7}" type="datetimeFigureOut">
              <a:rPr lang="pl-PL" smtClean="0"/>
              <a:t>2014-09-26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D23A-22FB-4F1D-BE7B-FA5372A1B0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5477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5C505-1765-441F-8D37-25198B6617D7}" type="datetimeFigureOut">
              <a:rPr lang="pl-PL" smtClean="0"/>
              <a:t>2014-09-26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D23A-22FB-4F1D-BE7B-FA5372A1B0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9051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5C505-1765-441F-8D37-25198B6617D7}" type="datetimeFigureOut">
              <a:rPr lang="pl-PL" smtClean="0"/>
              <a:t>2014-09-26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1D23A-22FB-4F1D-BE7B-FA5372A1B0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4386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45000"/>
                <a:lumOff val="55000"/>
              </a:schemeClr>
            </a:gs>
            <a:gs pos="18000">
              <a:schemeClr val="accent1">
                <a:lumMod val="45000"/>
                <a:lumOff val="55000"/>
              </a:schemeClr>
            </a:gs>
            <a:gs pos="61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916000"/>
          </a:xfrm>
        </p:spPr>
        <p:txBody>
          <a:bodyPr>
            <a:normAutofit fontScale="90000"/>
          </a:bodyPr>
          <a:lstStyle/>
          <a:p>
            <a:r>
              <a:rPr lang="pl-PL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270000" dist="457200" dir="21540000" algn="tl" rotWithShape="0">
                    <a:schemeClr val="tx1">
                      <a:alpha val="40000"/>
                    </a:schemeClr>
                  </a:outerShdw>
                </a:effectLst>
              </a:rPr>
              <a:t>MATEMATYKA</a:t>
            </a:r>
            <a:r>
              <a:rPr lang="pl-PL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/>
            </a:r>
            <a:br>
              <a:rPr lang="pl-PL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</a:br>
            <a:r>
              <a:rPr lang="pl-PL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W</a:t>
            </a:r>
            <a:br>
              <a:rPr lang="pl-PL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</a:br>
            <a:r>
              <a:rPr lang="pl-PL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STAROŻYTNOŚCI</a:t>
            </a:r>
            <a:br>
              <a:rPr lang="pl-PL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</a:br>
            <a:endParaRPr lang="pl-PL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PROJEKT UCZNIOWSKI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80091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60000"/>
                <a:lumOff val="40000"/>
              </a:schemeClr>
            </a:gs>
            <a:gs pos="98000">
              <a:schemeClr val="bg2">
                <a:lumMod val="25000"/>
              </a:schemeClr>
            </a:gs>
            <a:gs pos="61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www.matematycy.interklasa.pl/images/matematycy/eu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8181" y="0"/>
            <a:ext cx="2413819" cy="2929392"/>
          </a:xfrm>
          <a:prstGeom prst="rect">
            <a:avLst/>
          </a:prstGeom>
          <a:gradFill>
            <a:gsLst>
              <a:gs pos="15372">
                <a:srgbClr val="B2D5A7"/>
              </a:gs>
              <a:gs pos="0">
                <a:schemeClr val="accent6">
                  <a:lumMod val="60000"/>
                  <a:lumOff val="40000"/>
                </a:schemeClr>
              </a:gs>
              <a:gs pos="98000">
                <a:schemeClr val="bg2">
                  <a:lumMod val="25000"/>
                </a:schemeClr>
              </a:gs>
              <a:gs pos="61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ctr" rotWithShape="0">
              <a:srgbClr val="000000">
                <a:alpha val="0"/>
              </a:srgbClr>
            </a:outerShdw>
            <a:reflection stA="0" endPos="65000" dist="50800" dir="5400000" sy="-100000" algn="bl" rotWithShape="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9800" i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EUKLIDES</a:t>
            </a:r>
            <a:r>
              <a:rPr lang="pl-PL" sz="6700" i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pl-PL" i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/>
            </a:r>
            <a:br>
              <a:rPr lang="pl-PL" i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</a:br>
            <a:endParaRPr lang="pl-PL" dirty="0">
              <a:ln w="0"/>
              <a:solidFill>
                <a:schemeClr val="accent1">
                  <a:lumMod val="75000"/>
                </a:schemeClr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191730" y="1825625"/>
            <a:ext cx="9379974" cy="4351338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Autor pierwszych prac teoretycznych z matematyki. Główne jego dzieło to </a:t>
            </a:r>
            <a:r>
              <a:rPr lang="pl-PL" i="1" dirty="0" smtClean="0"/>
              <a:t>Elementy</a:t>
            </a:r>
            <a:r>
              <a:rPr lang="pl-PL" dirty="0" smtClean="0"/>
              <a:t> (tytuł grecki </a:t>
            </a:r>
            <a:r>
              <a:rPr lang="pl-PL" i="1" dirty="0" err="1" smtClean="0"/>
              <a:t>Stoicheia</a:t>
            </a:r>
            <a:r>
              <a:rPr lang="pl-PL" i="1" dirty="0" smtClean="0"/>
              <a:t> </a:t>
            </a:r>
            <a:r>
              <a:rPr lang="pl-PL" i="1" dirty="0" err="1" smtClean="0"/>
              <a:t>geometrias</a:t>
            </a:r>
            <a:r>
              <a:rPr lang="pl-PL" dirty="0" smtClean="0"/>
              <a:t>). Są one syntezą ówczesnej wiedzy matematycznej zarówno w dziedzinie geometrii, jak i w teorii liczb . </a:t>
            </a:r>
            <a:r>
              <a:rPr lang="pl-PL" i="1" dirty="0" smtClean="0"/>
              <a:t>Elementy</a:t>
            </a:r>
            <a:r>
              <a:rPr lang="pl-PL" dirty="0" smtClean="0"/>
              <a:t> są pierwszą próbą aksjomatycznego ujęcia geometrii i były podstawowym podręcznikiem geometrii do XIX wieku. </a:t>
            </a:r>
            <a:r>
              <a:rPr lang="pl-PL" i="1" dirty="0" smtClean="0"/>
              <a:t>Elementy</a:t>
            </a:r>
            <a:r>
              <a:rPr lang="pl-PL" dirty="0" smtClean="0"/>
              <a:t> były bardzo poczytne - przetłumaczono je na olbrzymią liczbę języków, zaś liczbą wydań ustępują jedynie Biblii. Euklides usystematyzował ówczesną wiedzę matematyczną w postaci aksjomatycznego wykładu; zachowały się też dzieła z geometrii, optyki (m.in. prawo odbicia światła), astronomii, teorii muzyki.</a:t>
            </a:r>
            <a:endParaRPr lang="pl-PL" dirty="0"/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838200" y="2516187"/>
            <a:ext cx="10515600" cy="4113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l-PL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45731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5372">
              <a:srgbClr val="B2D5A7"/>
            </a:gs>
            <a:gs pos="0">
              <a:schemeClr val="accent6">
                <a:lumMod val="60000"/>
                <a:lumOff val="40000"/>
              </a:schemeClr>
            </a:gs>
            <a:gs pos="98000">
              <a:schemeClr val="bg2">
                <a:lumMod val="25000"/>
              </a:schemeClr>
            </a:gs>
            <a:gs pos="61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48000"/>
          </a:xfrm>
        </p:spPr>
        <p:txBody>
          <a:bodyPr>
            <a:noAutofit/>
          </a:bodyPr>
          <a:lstStyle/>
          <a:p>
            <a:pPr algn="ctr"/>
            <a:r>
              <a:rPr lang="pl-PL" sz="72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PITAGORAS</a:t>
            </a:r>
            <a:r>
              <a:rPr lang="pl-PL" sz="72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/>
            </a:r>
            <a:br>
              <a:rPr lang="pl-PL" sz="72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</a:br>
            <a:endParaRPr lang="pl-PL" sz="7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Pitagoras</a:t>
            </a:r>
            <a:r>
              <a:rPr lang="pl-PL" dirty="0"/>
              <a:t> (gr. </a:t>
            </a:r>
            <a:r>
              <a:rPr lang="pl-PL" dirty="0" err="1"/>
              <a:t>Πυθ</a:t>
            </a:r>
            <a:r>
              <a:rPr lang="pl-PL" dirty="0"/>
              <a:t>αγόρας, </a:t>
            </a:r>
            <a:r>
              <a:rPr lang="pl-PL" i="1" dirty="0"/>
              <a:t>Pythagoras</a:t>
            </a:r>
            <a:r>
              <a:rPr lang="pl-PL" dirty="0"/>
              <a:t>) (ur. ok. 572 </a:t>
            </a:r>
            <a:r>
              <a:rPr lang="pl-PL" dirty="0" smtClean="0"/>
              <a:t>p.n.e. na</a:t>
            </a:r>
            <a:r>
              <a:rPr lang="pl-PL" dirty="0"/>
              <a:t> Samos lub w </a:t>
            </a:r>
            <a:r>
              <a:rPr lang="pl-PL" dirty="0" smtClean="0"/>
              <a:t>Sydonie, </a:t>
            </a:r>
            <a:r>
              <a:rPr lang="pl-PL" dirty="0"/>
              <a:t>zm. ok. 497 p.n.e. w </a:t>
            </a:r>
            <a:r>
              <a:rPr lang="pl-PL" dirty="0" err="1"/>
              <a:t>Metaponcie</a:t>
            </a:r>
            <a:r>
              <a:rPr lang="pl-PL" dirty="0"/>
              <a:t>) – grecki matematyk, </a:t>
            </a:r>
            <a:r>
              <a:rPr lang="pl-PL" dirty="0" err="1"/>
              <a:t>filozof,mistyk</a:t>
            </a:r>
            <a:r>
              <a:rPr lang="pl-PL" dirty="0"/>
              <a:t> kojarzony ze słynnym twierdzeniem matematycznym nazwanym jego imieniem. Z relacji anonimowego autora wiadomo, że Pitagoras żył 104 </a:t>
            </a:r>
            <a:r>
              <a:rPr lang="pl-PL" dirty="0" smtClean="0"/>
              <a:t>lata, </a:t>
            </a:r>
            <a:r>
              <a:rPr lang="pl-PL" dirty="0"/>
              <a:t>ale większość opisów wzmiankuje jedynie około 80 lat. Według jednej z wersji zmarł w </a:t>
            </a:r>
            <a:r>
              <a:rPr lang="pl-PL" dirty="0" err="1"/>
              <a:t>Metaponcie</a:t>
            </a:r>
            <a:r>
              <a:rPr lang="pl-PL" dirty="0"/>
              <a:t> w domu zapaśnika </a:t>
            </a:r>
            <a:r>
              <a:rPr lang="pl-PL" dirty="0" err="1"/>
              <a:t>Milona</a:t>
            </a:r>
            <a:r>
              <a:rPr lang="pl-PL" dirty="0"/>
              <a:t>, ocalony z pogromu Krotony, zaś innej - rewolty tej nie przeżył. Według wielu źródeł jego żoną była </a:t>
            </a:r>
            <a:r>
              <a:rPr lang="pl-PL" dirty="0" err="1"/>
              <a:t>Teano</a:t>
            </a:r>
            <a:r>
              <a:rPr lang="pl-PL" dirty="0"/>
              <a:t>, z którą miał dwóch synów: </a:t>
            </a:r>
            <a:r>
              <a:rPr lang="pl-PL" dirty="0" err="1"/>
              <a:t>Telangesa</a:t>
            </a:r>
            <a:r>
              <a:rPr lang="pl-PL" dirty="0"/>
              <a:t> i </a:t>
            </a:r>
            <a:r>
              <a:rPr lang="pl-PL" dirty="0" err="1" smtClean="0"/>
              <a:t>Menezarcha</a:t>
            </a:r>
            <a:r>
              <a:rPr lang="pl-PL" baseline="30000" dirty="0" smtClean="0"/>
              <a:t>]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43876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5372">
              <a:srgbClr val="B2D5A7"/>
            </a:gs>
            <a:gs pos="0">
              <a:schemeClr val="accent6">
                <a:lumMod val="60000"/>
                <a:lumOff val="40000"/>
              </a:schemeClr>
            </a:gs>
            <a:gs pos="98000">
              <a:schemeClr val="bg2">
                <a:lumMod val="25000"/>
              </a:schemeClr>
            </a:gs>
            <a:gs pos="61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67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TWIERDZENIE PITAGORASA</a:t>
            </a:r>
            <a:r>
              <a:rPr lang="pl-PL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/>
            </a:r>
            <a:br>
              <a:rPr lang="pl-PL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/>
              <a:t> twierdzenie geometrii euklidesowej dotyczące trójkątów prostokątnych, równoważne w istocie jest </a:t>
            </a:r>
            <a:r>
              <a:rPr lang="pl-PL" dirty="0" smtClean="0"/>
              <a:t>piątemu pewnikowi Euklidesa </a:t>
            </a:r>
            <a:r>
              <a:rPr lang="pl-PL" dirty="0"/>
              <a:t>o </a:t>
            </a:r>
            <a:r>
              <a:rPr lang="pl-PL" dirty="0" smtClean="0"/>
              <a:t>prostych </a:t>
            </a:r>
            <a:r>
              <a:rPr lang="pl-PL" dirty="0"/>
              <a:t>równoległych. W zachodnioeuropejskim kręgu kulturowym przypisuje się je żyjącemu w VI wieku p.n.e. greckiemu matematykowi </a:t>
            </a:r>
            <a:r>
              <a:rPr lang="pl-PL" dirty="0" err="1" smtClean="0"/>
              <a:t>ifilozofowi</a:t>
            </a:r>
            <a:r>
              <a:rPr lang="pl-PL" dirty="0" smtClean="0"/>
              <a:t> Pitagorasowi</a:t>
            </a:r>
            <a:r>
              <a:rPr lang="pl-PL" dirty="0"/>
              <a:t>, jednak odkrycia dokonali Babilończycy, którzy znali dodatkowo dwie prostsze metody, przy których błąd jest </a:t>
            </a:r>
            <a:r>
              <a:rPr lang="pl-PL" dirty="0" smtClean="0"/>
              <a:t>niewielki. </a:t>
            </a:r>
            <a:r>
              <a:rPr lang="pl-PL" dirty="0"/>
              <a:t>Niemal pewne jest, że znali je przed Pitagorasem starożytni Egipcjanie. Wiadomo też, że jeszcze przed nim znano je w starożytnych Chinach i Indiach.</a:t>
            </a:r>
          </a:p>
          <a:p>
            <a:r>
              <a:rPr lang="pl-PL" dirty="0"/>
              <a:t>Nie musi być ono prawdziwe dla „rzeczywistych” trójkątów mierzonych we wszechświecie, w geometrii nieeuklidesowej. Jednym z pierwszych matematyków, którzy zdali sobie z tego sprawę był Carl Friedrich Gauss, który bardzo starannie mierzył wielkie trójkąty w swoich badaniach geograficznych, aby sprawdzić prawdziwość twierdzenia. Na powierzchni kuli twierdzenie to nie zachodzi, gdyż obowiązuje tam geometria </a:t>
            </a:r>
            <a:r>
              <a:rPr lang="pl-PL" dirty="0" smtClean="0"/>
              <a:t>sferyczna będąca </a:t>
            </a:r>
            <a:r>
              <a:rPr lang="pl-PL" dirty="0"/>
              <a:t>szczególnym przypadkiem nieeuklidesowej geometrii Riemanna. Ogólna teoria </a:t>
            </a:r>
            <a:r>
              <a:rPr lang="pl-PL" dirty="0" smtClean="0"/>
              <a:t>względności mówi</a:t>
            </a:r>
            <a:r>
              <a:rPr lang="pl-PL" dirty="0"/>
              <a:t>, że w polach grawitacyjnych twierdzenie jest fałszywe, gdyż tam także obowiązuje zmodyfikowana geometria Riemanna. Również w olbrzymich skalach kosmicznych to twierdzenie może być fałszywe w związku z krzywizną przestrzeni w wielkiej skali − problem krzywizny jest jednym z otwartych problemów.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30916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5372">
              <a:srgbClr val="B2D5A7"/>
            </a:gs>
            <a:gs pos="0">
              <a:schemeClr val="accent6">
                <a:lumMod val="60000"/>
                <a:lumOff val="40000"/>
              </a:schemeClr>
            </a:gs>
            <a:gs pos="98000">
              <a:schemeClr val="bg2">
                <a:lumMod val="25000"/>
              </a:schemeClr>
            </a:gs>
            <a:gs pos="61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80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TALES</a:t>
            </a:r>
            <a:r>
              <a:rPr lang="pl-PL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/>
            </a:r>
            <a:br>
              <a:rPr lang="pl-PL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pl-PL" dirty="0"/>
              <a:t> </a:t>
            </a:r>
            <a:r>
              <a:rPr lang="pl-PL" sz="4000" dirty="0"/>
              <a:t>filozof (uczony) grecki okresu </a:t>
            </a:r>
            <a:r>
              <a:rPr lang="pl-PL" sz="4000" dirty="0" err="1"/>
              <a:t>przedsokratejskiego</a:t>
            </a:r>
            <a:r>
              <a:rPr lang="pl-PL" sz="4000" dirty="0"/>
              <a:t>, przedstawiciel jońskiej filozofii przyrody. Powszechnie uznawany za pierwszego filozofa cywilizacji zachodniej oraz za inicjatora badań nad przyrodą jako </a:t>
            </a:r>
            <a:r>
              <a:rPr lang="pl-PL" sz="4000" dirty="0" smtClean="0"/>
              <a:t>nauki</a:t>
            </a:r>
            <a:r>
              <a:rPr lang="pl-PL" sz="4000" dirty="0"/>
              <a:t>. Należy też do kanonu siedmiu mędrców. Talesa postrzega się jako pierwszego filozofa głównie dlatego, że zainicjował wyjaśnianie rzeczywistości przez odwoływanie się do natury i rozumu bardziej niż do </a:t>
            </a:r>
            <a:r>
              <a:rPr lang="pl-PL" sz="4000" dirty="0" smtClean="0"/>
              <a:t>mitologii</a:t>
            </a:r>
            <a:r>
              <a:rPr lang="pl-PL" sz="4000" dirty="0"/>
              <a:t> i tradycji – Grecy widzieli w nim jednak raczej mędrca, niż filozofa.</a:t>
            </a:r>
          </a:p>
          <a:p>
            <a:r>
              <a:rPr lang="pl-PL" sz="4000" dirty="0"/>
              <a:t>Działał w Milecie, głównym ośrodku kultury i gospodarki Greków w VI w. p.n.e. Jego kontynuatorami byli </a:t>
            </a:r>
            <a:r>
              <a:rPr lang="pl-PL" sz="4000" dirty="0" err="1"/>
              <a:t>Anaksymander</a:t>
            </a:r>
            <a:r>
              <a:rPr lang="pl-PL" sz="4000" dirty="0"/>
              <a:t> i Anaksymenes. Filozofów tych określa się niekiedy łącznie terminem "szkoła </a:t>
            </a:r>
            <a:r>
              <a:rPr lang="pl-PL" sz="4000" dirty="0" err="1"/>
              <a:t>milezyjska</a:t>
            </a:r>
            <a:r>
              <a:rPr lang="pl-PL" sz="4000" dirty="0"/>
              <a:t>", nie ma jednak dowodów, że rzeczywiście tworzyli "szkołę", zaś personalne powiązania Talesa z pozostałymi filozofami jońskimi nie są znane. Tym niemniej późna starożytność [</a:t>
            </a:r>
            <a:r>
              <a:rPr lang="pl-PL" sz="4000" dirty="0" err="1"/>
              <a:t>Aug</a:t>
            </a:r>
            <a:r>
              <a:rPr lang="pl-PL" sz="4000" dirty="0"/>
              <a:t>. </a:t>
            </a:r>
            <a:r>
              <a:rPr lang="pl-PL" sz="4000" dirty="0" err="1"/>
              <a:t>Hipp</a:t>
            </a:r>
            <a:r>
              <a:rPr lang="pl-PL" sz="4000" dirty="0"/>
              <a:t>. </a:t>
            </a:r>
            <a:r>
              <a:rPr lang="pl-PL" sz="4000" i="1" dirty="0" err="1"/>
              <a:t>Civ.Dei</a:t>
            </a:r>
            <a:r>
              <a:rPr lang="pl-PL" sz="4000" dirty="0"/>
              <a:t> VII.2.7] przekazuje takie oto następstwo w szkole </a:t>
            </a:r>
            <a:r>
              <a:rPr lang="pl-PL" sz="4000" dirty="0" err="1"/>
              <a:t>milezyjskiej</a:t>
            </a:r>
            <a:r>
              <a:rPr lang="pl-PL" sz="4000" dirty="0"/>
              <a:t>: "jako ucznia i następcę swego pozostawił on Anaksymenesa", "Anaksagoras znów, [był to] uczeń Anaksymenesa" , "Także Diogenes, drugi uczeń Anaksymenesa", "Następcą Anaksagorasa był z kolei uczeń jego, </a:t>
            </a:r>
            <a:r>
              <a:rPr lang="pl-PL" sz="4000" dirty="0" err="1"/>
              <a:t>Archelaus</a:t>
            </a:r>
            <a:r>
              <a:rPr lang="pl-PL" sz="4000" dirty="0"/>
              <a:t>", "Uczniem </a:t>
            </a:r>
            <a:r>
              <a:rPr lang="pl-PL" sz="4000" dirty="0" err="1"/>
              <a:t>Archelausa</a:t>
            </a:r>
            <a:r>
              <a:rPr lang="pl-PL" sz="4000" dirty="0"/>
              <a:t> był, jak się </a:t>
            </a:r>
            <a:r>
              <a:rPr lang="pl-PL" sz="4000" dirty="0" err="1"/>
              <a:t>utrzymuje,Sokrates</a:t>
            </a:r>
            <a:r>
              <a:rPr lang="pl-PL" sz="4000" dirty="0"/>
              <a:t>, mistrz Platona"; (zob. również [</a:t>
            </a:r>
            <a:r>
              <a:rPr lang="pl-PL" sz="4000" dirty="0" err="1" smtClean="0"/>
              <a:t>Diog.Laert</a:t>
            </a:r>
            <a:r>
              <a:rPr lang="pl-PL" sz="4000" dirty="0" smtClean="0"/>
              <a:t>.</a:t>
            </a:r>
            <a:r>
              <a:rPr lang="pl-PL" sz="4000" dirty="0"/>
              <a:t> II.23]. </a:t>
            </a:r>
            <a:r>
              <a:rPr lang="pl-PL" sz="4000" dirty="0" err="1"/>
              <a:t>Anaksymander</a:t>
            </a:r>
            <a:r>
              <a:rPr lang="pl-PL" sz="4000" dirty="0"/>
              <a:t> i Anaksymenes znacznie rozszerzyli zapoczątkowany przez Talesa racjonalny sposób wyjaśniania rzeczywistości, jak i jego konkretne zastosowania, stawiając w ten sposób fundamenty dalszego rozwoju filozofii </a:t>
            </a:r>
            <a:r>
              <a:rPr lang="pl-PL" sz="4000" dirty="0" err="1"/>
              <a:t>przedsokratejskiej</a:t>
            </a:r>
            <a:r>
              <a:rPr lang="pl-PL" sz="4000" dirty="0"/>
              <a:t> i myśli europejskiej w ogóle. Jest wątpliwe, by pozostawił po sobie jakieś pisma, za autora pierwszego greckiego dzieła filozoficznego uchodzi </a:t>
            </a:r>
            <a:r>
              <a:rPr lang="pl-PL" sz="4000" dirty="0" err="1"/>
              <a:t>Anaksymander</a:t>
            </a:r>
            <a:r>
              <a:rPr lang="pl-PL" sz="4000" dirty="0"/>
              <a:t>. Nasza wiedza o Talesie pochodzi z przekazów późniejszych: wiadomości o jego życiu są dość skąpe, mają w dużej </a:t>
            </a:r>
            <a:r>
              <a:rPr lang="pl-PL" sz="4000" dirty="0" err="1" smtClean="0"/>
              <a:t>misrze</a:t>
            </a:r>
            <a:r>
              <a:rPr lang="pl-PL" sz="4000" dirty="0" smtClean="0"/>
              <a:t> </a:t>
            </a:r>
            <a:r>
              <a:rPr lang="pl-PL" sz="4000" dirty="0"/>
              <a:t>charakter tradycji o charakterze anegdotycznym; wiadomości o jego myśli filozoficznej przekazał przede wszystkim Arystoteles, są one jednak w dużym stopniu anachroniczne i odkształcone. Wśród Greków znany był zresztą głównie z działalności praktycznej i politycznej – m.in. miał przewidzieć zaćmienie słońca (28 maja 585 </a:t>
            </a:r>
            <a:r>
              <a:rPr lang="pl-PL" sz="4000" dirty="0" err="1"/>
              <a:t>p.n.e</a:t>
            </a:r>
            <a:r>
              <a:rPr lang="pl-PL" sz="4000" dirty="0"/>
              <a:t>), skłaniać Jonów do zawarcia unii politycznej, współdziałać z Krezusem, odwrócić bieg rzeki </a:t>
            </a:r>
            <a:r>
              <a:rPr lang="pl-PL" sz="4000" dirty="0" err="1" smtClean="0"/>
              <a:t>Halys</a:t>
            </a:r>
            <a:r>
              <a:rPr lang="pl-PL" sz="4000" dirty="0"/>
              <a:t> i obliczyć wysokość piramidy (tzw. "twierdzenie Talesa").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6606030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15</Words>
  <Application>Microsoft Office PowerPoint</Application>
  <PresentationFormat>Panoramiczny</PresentationFormat>
  <Paragraphs>13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Motyw pakietu Office</vt:lpstr>
      <vt:lpstr>MATEMATYKA W STAROŻYTNOŚCI </vt:lpstr>
      <vt:lpstr>EUKLIDES  </vt:lpstr>
      <vt:lpstr>PITAGORAS </vt:lpstr>
      <vt:lpstr>TWIERDZENIE PITAGORASA </vt:lpstr>
      <vt:lpstr>TALES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MATEMATYKA W STAROŻYTNOŚCI</dc:title>
  <dc:creator>uczen</dc:creator>
  <cp:lastModifiedBy>uczen</cp:lastModifiedBy>
  <cp:revision>3</cp:revision>
  <dcterms:created xsi:type="dcterms:W3CDTF">2014-09-26T15:51:13Z</dcterms:created>
  <dcterms:modified xsi:type="dcterms:W3CDTF">2014-09-26T16:06:22Z</dcterms:modified>
</cp:coreProperties>
</file>